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63" r:id="rId6"/>
    <p:sldId id="265" r:id="rId7"/>
    <p:sldId id="267" r:id="rId8"/>
    <p:sldId id="269" r:id="rId9"/>
    <p:sldId id="259" r:id="rId10"/>
    <p:sldId id="260" r:id="rId11"/>
    <p:sldId id="264" r:id="rId12"/>
    <p:sldId id="266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8CFA6-FA15-40A2-8E44-BFF4ACD97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8962F1-8B27-46CD-BF71-7DFD8E7B1C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B1DB68-493A-489C-BEEF-99AD10D26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9E55-7C4F-4ED2-96FF-754FB52A073E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726DEC-A753-4E9D-9D10-7B84552B6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E965BA-2BED-49F1-845F-4D21B6526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928E-DB7E-438B-84BA-D2B593677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38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0F131-8541-488C-B8A9-99FCD645B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CA9791-7809-45B8-A5F7-828C3FADB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6DDC50-783D-42B1-BB42-BB2352300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9E55-7C4F-4ED2-96FF-754FB52A073E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9A4E04-D3F1-4F21-89A9-7657C1361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C2B044-7733-485F-822E-5E26777A6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928E-DB7E-438B-84BA-D2B593677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049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7C76E-A6BF-4527-BB8E-94F9A6B6D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EBF8A6-5CE6-4123-AD97-35BEED7F0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F524FB-69CD-4C6D-BA2A-D337ACD0F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9E55-7C4F-4ED2-96FF-754FB52A073E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B2E405-FBB3-489E-8B98-45826A4D8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5F08DE-81C1-46A1-A9B8-40396AEE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928E-DB7E-438B-84BA-D2B593677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094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EF242A-BF61-4677-AFF0-F3523337B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A2475E-B4EC-4A99-87B9-BCB8E4EF2C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2FF965-30D7-4CA3-A7DD-35C81691D2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2CD638-6C64-49DA-AD81-476EC66BD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9E55-7C4F-4ED2-96FF-754FB52A073E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AD400B-F5C9-4A1E-B369-5D5ED66F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EA266F-EB35-4300-BF22-B261FBB76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928E-DB7E-438B-84BA-D2B593677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0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3F5E8C-AD50-4BFA-A346-8112D9B06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36585A-3CE6-4B56-9C60-212DE3E7A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3F3EE7-FE1A-478C-A502-A66BB9C9F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6E52C5A-0467-4B18-8512-D52BE40B5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84B862-9905-4959-8FEF-19492B80F6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6A27C49-C630-4359-9B7F-F2103F284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9E55-7C4F-4ED2-96FF-754FB52A073E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478C605-6A7E-401F-BAC9-F1B51D70D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44EBB54-8740-4A37-AF6C-717F8BE31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928E-DB7E-438B-84BA-D2B593677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590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4DC19-BCB0-4902-BC87-D1C1B84D2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AC5709-AAF3-427F-B2B8-957B8CE16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9E55-7C4F-4ED2-96FF-754FB52A073E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1A2A82-E2CC-4353-A4A2-4BF13BF3C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F16DF4C-5922-4244-9B66-64ED48714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928E-DB7E-438B-84BA-D2B593677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70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40BBC4-296B-419F-98B4-57C2220D8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9E55-7C4F-4ED2-96FF-754FB52A073E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EBC5E9-ACE6-4868-BD64-ABCE8B4F3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9C5128-F1B3-4124-AC5F-56DE1ABDF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928E-DB7E-438B-84BA-D2B593677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658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657144-CB74-404B-9861-9355F6BAF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20F42F-0C3B-468E-A7C8-3989F2E2E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9A3703-40D2-42F0-B8F9-C0782CAA9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7013A4-F19D-4BCA-BAE1-D03CE6A13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9E55-7C4F-4ED2-96FF-754FB52A073E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CB1C05-FA2A-4E29-B76C-578011CEC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F9123C-690C-4D32-BADC-459BBD965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928E-DB7E-438B-84BA-D2B593677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227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7ABB4A-28C8-4BA5-AE77-BDCE995A8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931C4D8-AF74-45A8-9107-35CFDF2B3E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C4C2C2-D585-4691-8229-EE83F45B4E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0E8BA1-DDDA-4BEB-979A-C2A8C1C42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9E55-7C4F-4ED2-96FF-754FB52A073E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A077A5-458B-4BF7-BDBA-87D0E938A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5CEA7B-749D-4E17-9807-65CF48FBC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928E-DB7E-438B-84BA-D2B593677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06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219D4-DD4E-40B3-A7F4-772549AB0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48FF54E-CED9-4FA7-828F-9FE66C6F1D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24FA41-2C10-4CAA-94B2-2BCF33BC6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9E55-7C4F-4ED2-96FF-754FB52A073E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627123-4AE4-4ED5-B1E7-28EACF405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7F73B1-89A0-4584-9DD9-4E2A255F3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928E-DB7E-438B-84BA-D2B593677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7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54F69C2-DF7A-4C4B-B6D4-C1B6B86BC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436F71E-0CFC-4F3A-B0D2-B7159E5AB7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B8F33E-8E91-4766-BDB4-08D4951DC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9E55-7C4F-4ED2-96FF-754FB52A073E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AB2133-AD00-4A4C-B28C-A57299E89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5DB107-7CF0-44CA-8787-221B636B7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928E-DB7E-438B-84BA-D2B593677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13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8FF240-477A-48E4-A8B6-965CD05AA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37F808-428C-41DA-A88D-38709CB36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CAE1EC-39EA-488D-A032-510BFF216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39E55-7C4F-4ED2-96FF-754FB52A073E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AEF14E-A83B-4264-9629-E724939ABD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60018E-B026-4F7D-9E49-69EC502F8F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0928E-DB7E-438B-84BA-D2B593677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296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ru/photo/945841" TargetMode="External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freepngimg.com/png/936-man-png-image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8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microsoft.com/office/2007/relationships/hdphoto" Target="../media/hdphoto7.wdp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openxmlformats.org/officeDocument/2006/relationships/slide" Target="slide10.xml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microsoft.com/office/2007/relationships/hdphoto" Target="../media/hdphoto9.wdp"/><Relationship Id="rId10" Type="http://schemas.microsoft.com/office/2007/relationships/hdphoto" Target="../media/hdphoto11.wdp"/><Relationship Id="rId4" Type="http://schemas.openxmlformats.org/officeDocument/2006/relationships/image" Target="../media/image18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microsoft.com/office/2007/relationships/hdphoto" Target="../media/hdphoto13.wdp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5.png"/><Relationship Id="rId4" Type="http://schemas.microsoft.com/office/2007/relationships/hdphoto" Target="../media/hdphoto12.wdp"/><Relationship Id="rId9" Type="http://schemas.microsoft.com/office/2007/relationships/hdphoto" Target="../media/hdphoto14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microsoft.com/office/2007/relationships/hdphoto" Target="../media/hdphoto15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slide" Target="slide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slide" Target="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8BB4E747-7C6D-4EA7-943F-39CC97FE0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42861B6-8418-4C91-8100-74E2BDB94DEC}"/>
              </a:ext>
            </a:extLst>
          </p:cNvPr>
          <p:cNvSpPr/>
          <p:nvPr/>
        </p:nvSpPr>
        <p:spPr>
          <a:xfrm>
            <a:off x="2021840" y="1661160"/>
            <a:ext cx="8148320" cy="353568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9010897-5E9F-4296-9A4B-0EDCE3F067BF}"/>
              </a:ext>
            </a:extLst>
          </p:cNvPr>
          <p:cNvSpPr/>
          <p:nvPr/>
        </p:nvSpPr>
        <p:spPr>
          <a:xfrm>
            <a:off x="2209800" y="2141274"/>
            <a:ext cx="77723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Интерактивный музей по теме: «Почему мы любим собак и кошек?» по учебному предмету </a:t>
            </a:r>
          </a:p>
          <a:p>
            <a:pPr algn="ctr"/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окружающий мир 1 класс 2 часть»</a:t>
            </a:r>
            <a:endParaRPr lang="ru-RU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0048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E59FCCE-3718-48A2-86BF-8986B71C3378}"/>
              </a:ext>
            </a:extLst>
          </p:cNvPr>
          <p:cNvSpPr/>
          <p:nvPr/>
        </p:nvSpPr>
        <p:spPr>
          <a:xfrm>
            <a:off x="0" y="4933503"/>
            <a:ext cx="12192000" cy="192449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6B05891-4B19-4818-8134-B123C99919DB}"/>
              </a:ext>
            </a:extLst>
          </p:cNvPr>
          <p:cNvSpPr/>
          <p:nvPr/>
        </p:nvSpPr>
        <p:spPr>
          <a:xfrm>
            <a:off x="0" y="1"/>
            <a:ext cx="12192000" cy="18075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SemiBold Condensed" panose="020B0502040204020203" pitchFamily="34" charset="0"/>
              </a:rPr>
              <a:t>Добро пожаловать!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A815097-2E11-49A5-B5B4-181BC93B6279}"/>
              </a:ext>
            </a:extLst>
          </p:cNvPr>
          <p:cNvSpPr/>
          <p:nvPr/>
        </p:nvSpPr>
        <p:spPr>
          <a:xfrm>
            <a:off x="3646967" y="1717158"/>
            <a:ext cx="4189228" cy="34236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C511A8F5-E1A9-4C6F-8BF3-2C0584C0B6FA}"/>
              </a:ext>
            </a:extLst>
          </p:cNvPr>
          <p:cNvSpPr/>
          <p:nvPr/>
        </p:nvSpPr>
        <p:spPr>
          <a:xfrm rot="5400000">
            <a:off x="-802759" y="1605515"/>
            <a:ext cx="5252485" cy="3646966"/>
          </a:xfrm>
          <a:prstGeom prst="trapezoi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>
            <a:extLst>
              <a:ext uri="{FF2B5EF4-FFF2-40B4-BE49-F238E27FC236}">
                <a16:creationId xmlns:a16="http://schemas.microsoft.com/office/drawing/2014/main" id="{DD537687-1D8C-458D-AF82-5894C5BB0E8B}"/>
              </a:ext>
            </a:extLst>
          </p:cNvPr>
          <p:cNvSpPr/>
          <p:nvPr/>
        </p:nvSpPr>
        <p:spPr>
          <a:xfrm rot="16200000">
            <a:off x="7217734" y="1245781"/>
            <a:ext cx="5592728" cy="4355803"/>
          </a:xfrm>
          <a:prstGeom prst="trapezoi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7B0CD03-4C57-4897-A22A-1726F4E7B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51343" y="1711840"/>
            <a:ext cx="2380476" cy="34236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D28AC3B-ADDF-486A-9304-A8FA60BB87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1713336" y="2562443"/>
            <a:ext cx="3333306" cy="333330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F241298-CE8C-4F63-A6C4-54D2D292C8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155" b="97784" l="10000" r="90000">
                        <a14:foregroundMark x1="43478" y1="88643" x2="43587" y2="97922"/>
                        <a14:foregroundMark x1="74535" y1="14707" x2="78913" y2="4155"/>
                        <a14:foregroundMark x1="69891" y1="25900" x2="72147" y2="20462"/>
                        <a14:foregroundMark x1="21630" y1="33102" x2="25217" y2="29640"/>
                        <a14:foregroundMark x1="59674" y1="77562" x2="59457" y2="83241"/>
                        <a14:foregroundMark x1="71087" y1="79501" x2="72174" y2="85180"/>
                        <a14:foregroundMark x1="59565" y1="76316" x2="58913" y2="79917"/>
                        <a14:foregroundMark x1="58913" y1="76593" x2="59130" y2="79501"/>
                        <a14:foregroundMark x1="46522" y1="59695" x2="46630" y2="67590"/>
                        <a14:backgroundMark x1="23696" y1="32687" x2="26413" y2="31440"/>
                        <a14:backgroundMark x1="74022" y1="14404" x2="71739" y2="20222"/>
                        <a14:backgroundMark x1="60978" y1="25346" x2="62500" y2="25069"/>
                        <a14:backgroundMark x1="44719" y1="63094" x2="43152" y2="671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41581" y="2727253"/>
            <a:ext cx="4499033" cy="353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714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6F1E00A-27FE-4D68-AE16-A6431F04D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41697"/>
            <a:ext cx="12192000" cy="19263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D326C7-0114-4416-8A89-F78236CDA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92633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7DA8A0-301F-4524-942B-5AFD3365F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865" y="1718923"/>
            <a:ext cx="4188316" cy="34201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294A61-60A1-4673-9CDE-B74A967F4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04444"/>
            <a:ext cx="3682865" cy="52491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B0D71A-B270-43B5-B9B0-47FB0529D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7871181" y="804443"/>
            <a:ext cx="4320819" cy="52491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6A4AD0-74A4-43E2-9B09-00F44D14B7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0030" y="6004865"/>
            <a:ext cx="1432684" cy="859611"/>
          </a:xfrm>
          <a:prstGeom prst="rect">
            <a:avLst/>
          </a:prstGeom>
        </p:spPr>
      </p:pic>
      <p:pic>
        <p:nvPicPr>
          <p:cNvPr id="3" name="Рисунок 2">
            <a:hlinkClick r:id="rId6" action="ppaction://hlinksldjump"/>
            <a:extLst>
              <a:ext uri="{FF2B5EF4-FFF2-40B4-BE49-F238E27FC236}">
                <a16:creationId xmlns:a16="http://schemas.microsoft.com/office/drawing/2014/main" id="{57778E91-328B-426E-A0CE-F8DA924BAF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624" b="95087" l="10000" r="90000">
                        <a14:foregroundMark x1="67333" y1="85549" x2="74250" y2="94798"/>
                        <a14:foregroundMark x1="74250" y1="94798" x2="75167" y2="95231"/>
                        <a14:foregroundMark x1="11167" y1="14306" x2="14000" y2="46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336" y="4377726"/>
            <a:ext cx="3698960" cy="213306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A4FC567-A38A-4996-A02A-E8F7391ED9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19000" y1="20857" x2="25857" y2="41857"/>
                        <a14:foregroundMark x1="25857" y1="41857" x2="30286" y2="47714"/>
                        <a14:foregroundMark x1="12571" y1="24143" x2="13571" y2="45286"/>
                        <a14:backgroundMark x1="73000" y1="18143" x2="73714" y2="59857"/>
                        <a14:backgroundMark x1="73714" y1="59857" x2="79714" y2="85571"/>
                        <a14:backgroundMark x1="82286" y1="16000" x2="88143" y2="791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09969" y="2590307"/>
            <a:ext cx="2698480" cy="269848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792F724-E2D9-4070-8171-A4869D8B38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980" b="96850" l="9839" r="89893">
                        <a14:foregroundMark x1="9839" y1="2250" x2="18336" y2="14851"/>
                        <a14:foregroundMark x1="26386" y1="92349" x2="35063" y2="90639"/>
                        <a14:foregroundMark x1="35063" y1="90639" x2="37388" y2="91629"/>
                        <a14:foregroundMark x1="26029" y1="95230" x2="31664" y2="94509"/>
                        <a14:foregroundMark x1="54562" y1="96040" x2="78712" y2="968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51730" y="1769276"/>
            <a:ext cx="1830032" cy="1818572"/>
          </a:xfrm>
          <a:prstGeom prst="rect">
            <a:avLst/>
          </a:prstGeom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2885BD8C-3089-43A3-B67A-1D489766C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431" y="3729318"/>
            <a:ext cx="1779552" cy="240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888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D085B5A-B5CC-4737-9F84-DA46A3774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" y="-2"/>
            <a:ext cx="12192000" cy="19263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A94634-52D4-4BAD-B748-77DE7AC72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" y="4931664"/>
            <a:ext cx="12192000" cy="192633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A146FF-E997-4DF5-88D6-E6C843CC2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772" y="1019705"/>
            <a:ext cx="5900842" cy="4818590"/>
          </a:xfrm>
          <a:prstGeom prst="rect">
            <a:avLst/>
          </a:prstGeom>
        </p:spPr>
      </p:pic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C3AB51E6-1E7B-48D1-BD51-10E1FC0C506A}"/>
              </a:ext>
            </a:extLst>
          </p:cNvPr>
          <p:cNvSpPr/>
          <p:nvPr/>
        </p:nvSpPr>
        <p:spPr>
          <a:xfrm rot="5400000">
            <a:off x="-1903117" y="1903114"/>
            <a:ext cx="6858000" cy="3051773"/>
          </a:xfrm>
          <a:prstGeom prst="trapezoid">
            <a:avLst>
              <a:gd name="adj" fmla="val 33711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>
            <a:extLst>
              <a:ext uri="{FF2B5EF4-FFF2-40B4-BE49-F238E27FC236}">
                <a16:creationId xmlns:a16="http://schemas.microsoft.com/office/drawing/2014/main" id="{7C2A6F4C-865E-45C8-BDAE-CAFD96C2AE48}"/>
              </a:ext>
            </a:extLst>
          </p:cNvPr>
          <p:cNvSpPr/>
          <p:nvPr/>
        </p:nvSpPr>
        <p:spPr>
          <a:xfrm rot="16200000">
            <a:off x="7143309" y="1809306"/>
            <a:ext cx="6858000" cy="3239386"/>
          </a:xfrm>
          <a:prstGeom prst="trapezoid">
            <a:avLst>
              <a:gd name="adj" fmla="val 31434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Цилиндр 9">
            <a:extLst>
              <a:ext uri="{FF2B5EF4-FFF2-40B4-BE49-F238E27FC236}">
                <a16:creationId xmlns:a16="http://schemas.microsoft.com/office/drawing/2014/main" id="{A4FDE12C-5878-44C9-B613-48DF365CDDB7}"/>
              </a:ext>
            </a:extLst>
          </p:cNvPr>
          <p:cNvSpPr/>
          <p:nvPr/>
        </p:nvSpPr>
        <p:spPr>
          <a:xfrm>
            <a:off x="3051766" y="5222685"/>
            <a:ext cx="2434855" cy="1148826"/>
          </a:xfrm>
          <a:prstGeom prst="can">
            <a:avLst>
              <a:gd name="adj" fmla="val 45482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hlinkClick r:id="rId4" action="ppaction://hlinksldjump"/>
            <a:extLst>
              <a:ext uri="{FF2B5EF4-FFF2-40B4-BE49-F238E27FC236}">
                <a16:creationId xmlns:a16="http://schemas.microsoft.com/office/drawing/2014/main" id="{6BE352C8-1954-462D-AD8D-C33120ACF1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6" b="89931" l="9961" r="95313">
                        <a14:foregroundMark x1="91211" y1="70139" x2="92871" y2="73611"/>
                        <a14:foregroundMark x1="92773" y1="61458" x2="95313" y2="609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13611" y="4331656"/>
            <a:ext cx="2816224" cy="178205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0BB9FF1-37A1-49F4-97E3-ECA5D70C0F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21273" y="5998388"/>
            <a:ext cx="1432684" cy="85961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A8D3D04-E0FF-4A15-939F-65642E7296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00" b="97800" l="10000" r="90000">
                        <a14:foregroundMark x1="27300" y1="89100" x2="39289" y2="92898"/>
                        <a14:foregroundMark x1="64682" y1="96445" x2="71400" y2="90300"/>
                        <a14:foregroundMark x1="47700" y1="7800" x2="67600" y2="9400"/>
                        <a14:foregroundMark x1="45200" y1="4600" x2="63800" y2="4000"/>
                        <a14:foregroundMark x1="63800" y1="4000" x2="71400" y2="5800"/>
                        <a14:backgroundMark x1="39000" y1="93300" x2="64100" y2="979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43226" y="2600344"/>
            <a:ext cx="4153256" cy="415325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8B86971-9CBC-4CE4-B0B8-37BC992717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250" b="96875" l="10000" r="90000">
                        <a14:foregroundMark x1="16087" y1="89375" x2="33587" y2="91625"/>
                        <a14:foregroundMark x1="33587" y1="91625" x2="42500" y2="90625"/>
                        <a14:foregroundMark x1="42500" y1="90625" x2="68696" y2="92625"/>
                        <a14:foregroundMark x1="68696" y1="92625" x2="76848" y2="92000"/>
                        <a14:foregroundMark x1="76848" y1="92000" x2="78804" y2="91000"/>
                        <a14:foregroundMark x1="13913" y1="95750" x2="13913" y2="95750"/>
                        <a14:foregroundMark x1="14130" y1="96250" x2="18913" y2="96875"/>
                        <a14:foregroundMark x1="55000" y1="5250" x2="54891" y2="12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7557" y="1019704"/>
            <a:ext cx="2498442" cy="21725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5F683A8-C95F-4FB1-9A9B-BFB8E50704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4571" l="9636" r="91863">
                        <a14:foregroundMark x1="13490" y1="60571" x2="12420" y2="63143"/>
                        <a14:foregroundMark x1="28480" y1="88714" x2="62313" y2="92857"/>
                        <a14:foregroundMark x1="62313" y1="92857" x2="78158" y2="91143"/>
                        <a14:foregroundMark x1="78158" y1="91143" x2="87580" y2="88000"/>
                        <a14:foregroundMark x1="88437" y1="54000" x2="91863" y2="64429"/>
                        <a14:foregroundMark x1="91863" y1="64429" x2="91050" y2="72362"/>
                        <a14:foregroundMark x1="10921" y1="60714" x2="10278" y2="65000"/>
                        <a14:foregroundMark x1="40471" y1="93857" x2="56531" y2="94571"/>
                        <a14:foregroundMark x1="56531" y1="94571" x2="75803" y2="93857"/>
                        <a14:backgroundMark x1="93362" y1="72571" x2="91221" y2="83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57074" y="2173210"/>
            <a:ext cx="1500452" cy="22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518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A7626BD-8B69-4B4E-B8AD-DE6EDCCA60AF}"/>
              </a:ext>
            </a:extLst>
          </p:cNvPr>
          <p:cNvSpPr/>
          <p:nvPr/>
        </p:nvSpPr>
        <p:spPr>
          <a:xfrm>
            <a:off x="-2" y="5103626"/>
            <a:ext cx="12192000" cy="17543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30834EA-4E13-40A4-8709-FF9F7959F424}"/>
              </a:ext>
            </a:extLst>
          </p:cNvPr>
          <p:cNvSpPr/>
          <p:nvPr/>
        </p:nvSpPr>
        <p:spPr>
          <a:xfrm>
            <a:off x="0" y="0"/>
            <a:ext cx="12192000" cy="17543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8FEC9E3-1F56-40CB-AEED-A6A6811593D1}"/>
              </a:ext>
            </a:extLst>
          </p:cNvPr>
          <p:cNvSpPr/>
          <p:nvPr/>
        </p:nvSpPr>
        <p:spPr>
          <a:xfrm>
            <a:off x="5699052" y="1533747"/>
            <a:ext cx="4093536" cy="37905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Трапеция 4">
            <a:extLst>
              <a:ext uri="{FF2B5EF4-FFF2-40B4-BE49-F238E27FC236}">
                <a16:creationId xmlns:a16="http://schemas.microsoft.com/office/drawing/2014/main" id="{6A6DACFB-43FD-4D00-9246-CD14401855A2}"/>
              </a:ext>
            </a:extLst>
          </p:cNvPr>
          <p:cNvSpPr/>
          <p:nvPr/>
        </p:nvSpPr>
        <p:spPr>
          <a:xfrm rot="5400000">
            <a:off x="-579475" y="579477"/>
            <a:ext cx="6858001" cy="5699052"/>
          </a:xfrm>
          <a:prstGeom prst="trapezoid">
            <a:avLst>
              <a:gd name="adj" fmla="val 27052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6D501488-2CC0-4CDD-9AD8-F7787082C099}"/>
              </a:ext>
            </a:extLst>
          </p:cNvPr>
          <p:cNvSpPr/>
          <p:nvPr/>
        </p:nvSpPr>
        <p:spPr>
          <a:xfrm rot="16200000">
            <a:off x="7563294" y="2229292"/>
            <a:ext cx="6858001" cy="2399412"/>
          </a:xfrm>
          <a:prstGeom prst="trapezoid">
            <a:avLst>
              <a:gd name="adj" fmla="val 63552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B53397-FADF-4F01-AE44-0D6B5B25A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3745" y="5998389"/>
            <a:ext cx="1432684" cy="859611"/>
          </a:xfrm>
          <a:prstGeom prst="rect">
            <a:avLst/>
          </a:prstGeom>
        </p:spPr>
      </p:pic>
      <p:sp>
        <p:nvSpPr>
          <p:cNvPr id="12" name="Цилиндр 11">
            <a:extLst>
              <a:ext uri="{FF2B5EF4-FFF2-40B4-BE49-F238E27FC236}">
                <a16:creationId xmlns:a16="http://schemas.microsoft.com/office/drawing/2014/main" id="{3BDCCA61-0453-418D-9172-C25192158C7F}"/>
              </a:ext>
            </a:extLst>
          </p:cNvPr>
          <p:cNvSpPr/>
          <p:nvPr/>
        </p:nvSpPr>
        <p:spPr>
          <a:xfrm>
            <a:off x="8389089" y="4995409"/>
            <a:ext cx="1403500" cy="531628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D26E66B-DA28-42D5-933F-E724745DE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561964" y="2488017"/>
            <a:ext cx="4081941" cy="408194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922A006-6CFF-46EC-AE51-E41288571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28" b="96077" l="9195" r="95493">
                        <a14:foregroundMark x1="9195" y1="73259" x2="10457" y2="82706"/>
                        <a14:foregroundMark x1="10457" y1="82706" x2="10757" y2="82706"/>
                        <a14:foregroundMark x1="54688" y1="89351" x2="61899" y2="93275"/>
                        <a14:foregroundMark x1="61899" y1="93275" x2="68930" y2="91193"/>
                        <a14:foregroundMark x1="68930" y1="91193" x2="71514" y2="80624"/>
                        <a14:foregroundMark x1="71514" y1="80624" x2="78726" y2="84067"/>
                        <a14:foregroundMark x1="78726" y1="84067" x2="82452" y2="92474"/>
                        <a14:foregroundMark x1="82452" y1="92474" x2="85697" y2="83987"/>
                        <a14:foregroundMark x1="85697" y1="83987" x2="92067" y2="45236"/>
                        <a14:foregroundMark x1="94111" y1="46918" x2="95493" y2="57086"/>
                        <a14:foregroundMark x1="95493" y1="57086" x2="93750" y2="64932"/>
                        <a14:foregroundMark x1="71514" y1="90232" x2="71348" y2="92932"/>
                        <a14:backgroundMark x1="69291" y1="96077" x2="75481" y2="90953"/>
                        <a14:backgroundMark x1="75481" y1="90953" x2="78245" y2="94556"/>
                        <a14:backgroundMark x1="73678" y1="92474" x2="69772" y2="97278"/>
                        <a14:backgroundMark x1="73197" y1="94155" x2="70072" y2="93995"/>
                        <a14:backgroundMark x1="88942" y1="91273" x2="89844" y2="81425"/>
                        <a14:backgroundMark x1="89844" y1="81425" x2="90024" y2="81185"/>
                        <a14:backgroundMark x1="88281" y1="84147" x2="89063" y2="9023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05508" y="1494665"/>
            <a:ext cx="2147226" cy="1611708"/>
          </a:xfrm>
          <a:prstGeom prst="rect">
            <a:avLst/>
          </a:prstGeom>
        </p:spPr>
      </p:pic>
      <p:pic>
        <p:nvPicPr>
          <p:cNvPr id="14" name="Рисунок 13">
            <a:hlinkClick r:id="rId6" action="ppaction://hlinksldjump"/>
            <a:extLst>
              <a:ext uri="{FF2B5EF4-FFF2-40B4-BE49-F238E27FC236}">
                <a16:creationId xmlns:a16="http://schemas.microsoft.com/office/drawing/2014/main" id="{8AFEBFF6-A34B-4B36-A33B-A7118FF61E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196" b="98587" l="3111" r="96889">
                        <a14:foregroundMark x1="16333" y1="870" x2="9111" y2="4457"/>
                        <a14:foregroundMark x1="9111" y1="4457" x2="4556" y2="11957"/>
                        <a14:foregroundMark x1="4556" y1="11957" x2="3444" y2="20217"/>
                        <a14:foregroundMark x1="3444" y1="20217" x2="11222" y2="43913"/>
                        <a14:foregroundMark x1="4778" y1="9239" x2="11222" y2="3261"/>
                        <a14:foregroundMark x1="11222" y1="3261" x2="16889" y2="1304"/>
                        <a14:foregroundMark x1="18889" y1="85435" x2="25556" y2="98587"/>
                        <a14:foregroundMark x1="22556" y1="86848" x2="24111" y2="87935"/>
                        <a14:foregroundMark x1="87667" y1="81522" x2="92778" y2="88261"/>
                        <a14:foregroundMark x1="92778" y1="88261" x2="96889" y2="9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854099" y="4305021"/>
            <a:ext cx="2228918" cy="227845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20E9B48-82CF-4B55-8895-2D619558D8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875" b="95500" l="10000" r="90000">
                        <a14:foregroundMark x1="31333" y1="85375" x2="40500" y2="93000"/>
                        <a14:foregroundMark x1="40500" y1="93000" x2="50250" y2="91875"/>
                        <a14:foregroundMark x1="50250" y1="91875" x2="70333" y2="95500"/>
                        <a14:foregroundMark x1="70333" y1="95500" x2="74667" y2="95125"/>
                        <a14:foregroundMark x1="40833" y1="10000" x2="51000" y2="8875"/>
                        <a14:foregroundMark x1="51000" y1="8875" x2="54917" y2="10750"/>
                        <a14:foregroundMark x1="55167" y1="10750" x2="59083" y2="13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45820" y="3398044"/>
            <a:ext cx="2693086" cy="179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24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8689EA3-B476-48EF-8612-587D86260379}"/>
              </a:ext>
            </a:extLst>
          </p:cNvPr>
          <p:cNvSpPr/>
          <p:nvPr/>
        </p:nvSpPr>
        <p:spPr>
          <a:xfrm>
            <a:off x="0" y="4986668"/>
            <a:ext cx="12192000" cy="187133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96FC6C1-412D-442F-BA37-1ED881A612DD}"/>
              </a:ext>
            </a:extLst>
          </p:cNvPr>
          <p:cNvSpPr/>
          <p:nvPr/>
        </p:nvSpPr>
        <p:spPr>
          <a:xfrm>
            <a:off x="0" y="-1"/>
            <a:ext cx="12192000" cy="187133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A438B7D-C413-4E3C-A103-EFAE38877466}"/>
              </a:ext>
            </a:extLst>
          </p:cNvPr>
          <p:cNvSpPr/>
          <p:nvPr/>
        </p:nvSpPr>
        <p:spPr>
          <a:xfrm>
            <a:off x="2434857" y="1244009"/>
            <a:ext cx="5114261" cy="43699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Трапеция 4">
            <a:extLst>
              <a:ext uri="{FF2B5EF4-FFF2-40B4-BE49-F238E27FC236}">
                <a16:creationId xmlns:a16="http://schemas.microsoft.com/office/drawing/2014/main" id="{C36C7319-AB66-4E0F-9856-76DE0421CD34}"/>
              </a:ext>
            </a:extLst>
          </p:cNvPr>
          <p:cNvSpPr/>
          <p:nvPr/>
        </p:nvSpPr>
        <p:spPr>
          <a:xfrm rot="5400000">
            <a:off x="-2211572" y="2211573"/>
            <a:ext cx="6858000" cy="2434856"/>
          </a:xfrm>
          <a:prstGeom prst="trapezoid">
            <a:avLst>
              <a:gd name="adj" fmla="val 51201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>
            <a:extLst>
              <a:ext uri="{FF2B5EF4-FFF2-40B4-BE49-F238E27FC236}">
                <a16:creationId xmlns:a16="http://schemas.microsoft.com/office/drawing/2014/main" id="{F8D95FC4-B8D3-473D-8D58-E0D451094B96}"/>
              </a:ext>
            </a:extLst>
          </p:cNvPr>
          <p:cNvSpPr/>
          <p:nvPr/>
        </p:nvSpPr>
        <p:spPr>
          <a:xfrm rot="16200000">
            <a:off x="6441561" y="1107558"/>
            <a:ext cx="6858000" cy="4642882"/>
          </a:xfrm>
          <a:prstGeom prst="trapezoid">
            <a:avLst>
              <a:gd name="adj" fmla="val 2692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hlinkClick r:id="rId2" action="ppaction://hlinksldjump"/>
            <a:extLst>
              <a:ext uri="{FF2B5EF4-FFF2-40B4-BE49-F238E27FC236}">
                <a16:creationId xmlns:a16="http://schemas.microsoft.com/office/drawing/2014/main" id="{900E7F47-5EF1-42B6-99F0-A7C18D618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55" b="95527" l="10000" r="90000">
                        <a14:foregroundMark x1="18083" y1="83691" x2="21083" y2="93663"/>
                        <a14:foregroundMark x1="21083" y1="93663" x2="31083" y2="95527"/>
                        <a14:foregroundMark x1="31083" y1="95527" x2="48667" y2="94688"/>
                        <a14:foregroundMark x1="47667" y1="6058" x2="50500" y2="10997"/>
                        <a14:foregroundMark x1="69583" y1="3355" x2="68750" y2="71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3431" y="3938078"/>
            <a:ext cx="2421916" cy="216559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A01706-F58B-4D8C-B6EF-A0340501AD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3047" y="1943014"/>
            <a:ext cx="2700762" cy="270076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20627" y="3748139"/>
            <a:ext cx="3816302" cy="2545474"/>
          </a:xfrm>
          <a:prstGeom prst="rect">
            <a:avLst/>
          </a:prstGeom>
          <a:ln>
            <a:noFill/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592" b="97449" l="5500" r="9007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56572" y="1190121"/>
            <a:ext cx="2092546" cy="175773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18735" y="6049827"/>
            <a:ext cx="143268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96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879" y="-20157"/>
            <a:ext cx="12193879" cy="1981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1879" y="4876799"/>
            <a:ext cx="12193879" cy="1981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399314" y="1665515"/>
            <a:ext cx="3712029" cy="35269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 rot="5400000">
            <a:off x="-729345" y="729343"/>
            <a:ext cx="6858002" cy="5399315"/>
          </a:xfrm>
          <a:prstGeom prst="trapezoid">
            <a:avLst>
              <a:gd name="adj" fmla="val 3084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16200000">
            <a:off x="7222672" y="1888670"/>
            <a:ext cx="6858002" cy="3080655"/>
          </a:xfrm>
          <a:prstGeom prst="trapezoid">
            <a:avLst>
              <a:gd name="adj" fmla="val 54169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308" y="4065979"/>
            <a:ext cx="2498406" cy="18728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763" y="2625823"/>
            <a:ext cx="2700762" cy="2700762"/>
          </a:xfrm>
          <a:prstGeom prst="rect">
            <a:avLst/>
          </a:prstGeom>
        </p:spPr>
      </p:pic>
      <p:pic>
        <p:nvPicPr>
          <p:cNvPr id="10" name="Рисунок 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2584" y="1695809"/>
            <a:ext cx="2994744" cy="251621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5" b="91259" l="10000" r="90000">
                        <a14:foregroundMark x1="25125" y1="87063" x2="31750" y2="912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06664" y="3150035"/>
            <a:ext cx="3845541" cy="27495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13906" y="5998389"/>
            <a:ext cx="143268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960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4288222"/>
            <a:ext cx="12192000" cy="25697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-2" y="-4"/>
            <a:ext cx="12192002" cy="18978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solidFill>
                  <a:srgbClr val="FF0000"/>
                </a:solidFill>
                <a:latin typeface="Bahnschrift Condensed" panose="020B0502040204020203" pitchFamily="34" charset="0"/>
              </a:rPr>
              <a:t>   </a:t>
            </a:r>
            <a:r>
              <a:rPr lang="ru-RU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Спасибо за внимание!</a:t>
            </a:r>
            <a:endParaRPr lang="ru-RU" sz="6600" dirty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43400" y="1647497"/>
            <a:ext cx="4272455" cy="35748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Трапеция 4"/>
          <p:cNvSpPr/>
          <p:nvPr/>
        </p:nvSpPr>
        <p:spPr>
          <a:xfrm rot="5400000">
            <a:off x="-1257301" y="1257301"/>
            <a:ext cx="6858001" cy="4343401"/>
          </a:xfrm>
          <a:prstGeom prst="trapezoid">
            <a:avLst>
              <a:gd name="adj" fmla="val 3824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 rot="16200000">
            <a:off x="6974927" y="1640926"/>
            <a:ext cx="6858001" cy="3576145"/>
          </a:xfrm>
          <a:prstGeom prst="trapezoid">
            <a:avLst>
              <a:gd name="adj" fmla="val 4596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804" y="1647497"/>
            <a:ext cx="2377646" cy="35748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345220" y="2991310"/>
            <a:ext cx="3334801" cy="333480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0680021" y="5998389"/>
            <a:ext cx="143268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98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30CA068F-726A-4A53-9C36-911877906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DF02C7E-55B6-47C2-846B-530F3AAF404F}"/>
              </a:ext>
            </a:extLst>
          </p:cNvPr>
          <p:cNvSpPr/>
          <p:nvPr/>
        </p:nvSpPr>
        <p:spPr>
          <a:xfrm>
            <a:off x="344504" y="709546"/>
            <a:ext cx="11081485" cy="353568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4C4B38-366B-4E8B-8A01-113C5D503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dirty="0"/>
              <a:t>Порода-Бенгальская кошка</a:t>
            </a:r>
          </a:p>
        </p:txBody>
      </p:sp>
      <p:sp>
        <p:nvSpPr>
          <p:cNvPr id="4" name="Овал 3">
            <a:hlinkClick r:id="rId3" action="ppaction://hlinksldjump"/>
            <a:extLst>
              <a:ext uri="{FF2B5EF4-FFF2-40B4-BE49-F238E27FC236}">
                <a16:creationId xmlns:a16="http://schemas.microsoft.com/office/drawing/2014/main" id="{6F3598FC-18B2-4CA7-87E6-2ECD3DD9C4B8}"/>
              </a:ext>
            </a:extLst>
          </p:cNvPr>
          <p:cNvSpPr/>
          <p:nvPr/>
        </p:nvSpPr>
        <p:spPr>
          <a:xfrm>
            <a:off x="329609" y="4954772"/>
            <a:ext cx="1892596" cy="173310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hlinkClick r:id="rId3" action="ppaction://hlinksldjump"/>
            <a:extLst>
              <a:ext uri="{FF2B5EF4-FFF2-40B4-BE49-F238E27FC236}">
                <a16:creationId xmlns:a16="http://schemas.microsoft.com/office/drawing/2014/main" id="{FE33B88D-0BFB-41CC-8F0F-E5EF7EE30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6577" y="5194004"/>
            <a:ext cx="3798137" cy="2371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198" y="1444363"/>
            <a:ext cx="105156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очень красивая и умная домашняя кошка.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Её предками были дикие леопардовые кошки.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похожа на маленького леопарда из-за своего пятнистого окраса. Бенгалка очень любит бегать и играть.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Эту кошку можно даже научить простым командам.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станет весёлым и преданным другом для всей семьи.</a:t>
            </a:r>
          </a:p>
        </p:txBody>
      </p:sp>
    </p:spTree>
    <p:extLst>
      <p:ext uri="{BB962C8B-B14F-4D97-AF65-F5344CB8AC3E}">
        <p14:creationId xmlns:p14="http://schemas.microsoft.com/office/powerpoint/2010/main" val="2560510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4EFF786D-8C9E-44CC-B79A-CCBEF4EF6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F5C97F3-01D7-480D-ACAD-C11ACAED1C4F}"/>
              </a:ext>
            </a:extLst>
          </p:cNvPr>
          <p:cNvSpPr/>
          <p:nvPr/>
        </p:nvSpPr>
        <p:spPr>
          <a:xfrm>
            <a:off x="396841" y="565937"/>
            <a:ext cx="11081485" cy="353568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2A9C84-A848-4EE7-AF01-5821A2775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Порода-Британская кошка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9B2A9061-4A6A-4A15-9E13-984B953DA8DC}"/>
              </a:ext>
            </a:extLst>
          </p:cNvPr>
          <p:cNvSpPr/>
          <p:nvPr/>
        </p:nvSpPr>
        <p:spPr>
          <a:xfrm>
            <a:off x="404038" y="4986669"/>
            <a:ext cx="1807534" cy="165867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hlinkClick r:id="rId3" action="ppaction://hlinksldjump"/>
            <a:extLst>
              <a:ext uri="{FF2B5EF4-FFF2-40B4-BE49-F238E27FC236}">
                <a16:creationId xmlns:a16="http://schemas.microsoft.com/office/drawing/2014/main" id="{24684401-7775-4DA8-A318-6C691BD01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7462" y="5230899"/>
            <a:ext cx="3798137" cy="2371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1418578"/>
            <a:ext cx="96943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большая, сильная и пушистая кошка.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неё круглая мордочка и большие глаза.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британской кошки мягкая густая шёрстка, которую нужно часто расчёсывать.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бывает серого, полосатого и других цветов.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у неё спокойный и добрый. Это ласковый и верный друг.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3066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DB39428D-70AF-4E62-B960-2410A7143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B3D3B47-11FA-42D1-821E-156D88923C8C}"/>
              </a:ext>
            </a:extLst>
          </p:cNvPr>
          <p:cNvSpPr/>
          <p:nvPr/>
        </p:nvSpPr>
        <p:spPr>
          <a:xfrm>
            <a:off x="396841" y="565937"/>
            <a:ext cx="11081485" cy="353568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8E1191-67C2-4890-8A47-AEB8216A9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Порода-Сиамская кошка </a:t>
            </a:r>
          </a:p>
        </p:txBody>
      </p:sp>
      <p:pic>
        <p:nvPicPr>
          <p:cNvPr id="4" name="Рисунок 3">
            <a:hlinkClick r:id="rId3" action="ppaction://hlinksldjump"/>
            <a:extLst>
              <a:ext uri="{FF2B5EF4-FFF2-40B4-BE49-F238E27FC236}">
                <a16:creationId xmlns:a16="http://schemas.microsoft.com/office/drawing/2014/main" id="{64BA826B-D6E1-4A8B-BE60-A9BE9C871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81" y="4913089"/>
            <a:ext cx="1896020" cy="1731414"/>
          </a:xfrm>
          <a:prstGeom prst="rect">
            <a:avLst/>
          </a:prstGeom>
        </p:spPr>
      </p:pic>
      <p:pic>
        <p:nvPicPr>
          <p:cNvPr id="5" name="Рисунок 4">
            <a:hlinkClick r:id="rId3" action="ppaction://hlinksldjump"/>
            <a:extLst>
              <a:ext uri="{FF2B5EF4-FFF2-40B4-BE49-F238E27FC236}">
                <a16:creationId xmlns:a16="http://schemas.microsoft.com/office/drawing/2014/main" id="{A59C42B6-048B-4B37-841D-35BDA57A94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50605" y="5193515"/>
            <a:ext cx="3798137" cy="2371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1458652"/>
            <a:ext cx="101105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красивая и стройная.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неё голубые глаза и короткая шерсть.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Лапки, хвост и ушки у неё тёмные.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очень умная, любит играть и разговаривать со своим хозяином.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Сиамская кошка — нежная и верная подруга для всей семьи.</a:t>
            </a:r>
          </a:p>
        </p:txBody>
      </p:sp>
    </p:spTree>
    <p:extLst>
      <p:ext uri="{BB962C8B-B14F-4D97-AF65-F5344CB8AC3E}">
        <p14:creationId xmlns:p14="http://schemas.microsoft.com/office/powerpoint/2010/main" val="92836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Picture background">
            <a:extLst>
              <a:ext uri="{FF2B5EF4-FFF2-40B4-BE49-F238E27FC236}">
                <a16:creationId xmlns:a16="http://schemas.microsoft.com/office/drawing/2014/main" id="{D36F9F7F-A661-4B67-BF7D-ECEECB636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EA19BF4-5118-4ADF-BD77-A9FCCADC8807}"/>
              </a:ext>
            </a:extLst>
          </p:cNvPr>
          <p:cNvSpPr/>
          <p:nvPr/>
        </p:nvSpPr>
        <p:spPr>
          <a:xfrm>
            <a:off x="459594" y="745231"/>
            <a:ext cx="11081485" cy="3974238"/>
          </a:xfrm>
          <a:prstGeom prst="roundRect">
            <a:avLst/>
          </a:prstGeom>
          <a:solidFill>
            <a:schemeClr val="accent1">
              <a:lumMod val="40000"/>
              <a:lumOff val="60000"/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Порода-Сфинкс </a:t>
            </a:r>
          </a:p>
        </p:txBody>
      </p:sp>
      <p:sp>
        <p:nvSpPr>
          <p:cNvPr id="7" name="Овал 6">
            <a:hlinkClick r:id="rId3" action="ppaction://hlinksldjump"/>
            <a:extLst>
              <a:ext uri="{FF2B5EF4-FFF2-40B4-BE49-F238E27FC236}">
                <a16:creationId xmlns:a16="http://schemas.microsoft.com/office/drawing/2014/main" id="{9B2A9061-4A6A-4A15-9E13-984B953DA8DC}"/>
              </a:ext>
            </a:extLst>
          </p:cNvPr>
          <p:cNvSpPr/>
          <p:nvPr/>
        </p:nvSpPr>
        <p:spPr>
          <a:xfrm>
            <a:off x="175438" y="5097068"/>
            <a:ext cx="1807534" cy="165867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hlinkClick r:id="rId3" action="ppaction://hlinksldjump"/>
            <a:extLst>
              <a:ext uri="{FF2B5EF4-FFF2-40B4-BE49-F238E27FC236}">
                <a16:creationId xmlns:a16="http://schemas.microsoft.com/office/drawing/2014/main" id="{24684401-7775-4DA8-A318-6C691BD01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77942" y="5331254"/>
            <a:ext cx="3798137" cy="2371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1126" y="1605792"/>
            <a:ext cx="104754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удивительная кошка без шерсти.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Её кожа мягкая и тёплая, покрытая морщинками.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сфинкса большие уши и выразительные глаза.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очень любит людей, всегда готов играть и сидеть на руках.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Из-за отсутствия шёрстки сфинкса нужно беречь от холода и купать.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нежный и верный друг.</a:t>
            </a:r>
          </a:p>
        </p:txBody>
      </p:sp>
    </p:spTree>
    <p:extLst>
      <p:ext uri="{BB962C8B-B14F-4D97-AF65-F5344CB8AC3E}">
        <p14:creationId xmlns:p14="http://schemas.microsoft.com/office/powerpoint/2010/main" val="687393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CBF690A2-D001-46FF-B79D-EA4C75C19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20C59BE-E9E6-4927-AA39-0BB8D4D81F9A}"/>
              </a:ext>
            </a:extLst>
          </p:cNvPr>
          <p:cNvSpPr/>
          <p:nvPr/>
        </p:nvSpPr>
        <p:spPr>
          <a:xfrm>
            <a:off x="432700" y="647608"/>
            <a:ext cx="11081485" cy="3974238"/>
          </a:xfrm>
          <a:prstGeom prst="roundRect">
            <a:avLst/>
          </a:prstGeom>
          <a:solidFill>
            <a:schemeClr val="accent1">
              <a:lumMod val="40000"/>
              <a:lumOff val="60000"/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Порода-Девон-</a:t>
            </a:r>
            <a:r>
              <a:rPr lang="ru-RU" b="1" dirty="0" err="1"/>
              <a:t>рекс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14" y="5038272"/>
            <a:ext cx="1804572" cy="1658256"/>
          </a:xfrm>
          <a:prstGeom prst="rect">
            <a:avLst/>
          </a:prstGeom>
        </p:spPr>
      </p:pic>
      <p:pic>
        <p:nvPicPr>
          <p:cNvPr id="5" name="Рисунок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84669" y="5269453"/>
            <a:ext cx="3798137" cy="2371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1549640"/>
            <a:ext cx="106038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кошка с большими ушами и большими глазами.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Её шёрстка не прямая, а волнистая, как барашек, и очень мягкая.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Девон-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любит играть, прыгать и всё исследовать.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умный, ласковый и любит своего хозяина, но может и сам найти себе занятие.</a:t>
            </a:r>
          </a:p>
        </p:txBody>
      </p:sp>
    </p:spTree>
    <p:extLst>
      <p:ext uri="{BB962C8B-B14F-4D97-AF65-F5344CB8AC3E}">
        <p14:creationId xmlns:p14="http://schemas.microsoft.com/office/powerpoint/2010/main" val="30527081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291</Words>
  <Application>Microsoft Office PowerPoint</Application>
  <PresentationFormat>Широкоэкранный</PresentationFormat>
  <Paragraphs>34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Bahnschrift Condensed</vt:lpstr>
      <vt:lpstr>Bahnschrift SemiBold Condensed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Порода-Бенгальская кошка</vt:lpstr>
      <vt:lpstr>Порода-Британская кошка</vt:lpstr>
      <vt:lpstr>Порода-Сиамская кошка </vt:lpstr>
      <vt:lpstr>Порода-Сфинкс </vt:lpstr>
      <vt:lpstr>Порода-Девон-рекс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Полина Пинчук</cp:lastModifiedBy>
  <cp:revision>33</cp:revision>
  <dcterms:created xsi:type="dcterms:W3CDTF">2023-10-18T06:48:05Z</dcterms:created>
  <dcterms:modified xsi:type="dcterms:W3CDTF">2025-10-26T12:04:46Z</dcterms:modified>
</cp:coreProperties>
</file>